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4"/>
  </p:sldMasterIdLst>
  <p:notesMasterIdLst>
    <p:notesMasterId r:id="rId18"/>
  </p:notesMasterIdLst>
  <p:sldIdLst>
    <p:sldId id="256" r:id="rId5"/>
    <p:sldId id="363" r:id="rId6"/>
    <p:sldId id="379" r:id="rId7"/>
    <p:sldId id="364" r:id="rId8"/>
    <p:sldId id="366" r:id="rId9"/>
    <p:sldId id="378" r:id="rId10"/>
    <p:sldId id="367" r:id="rId11"/>
    <p:sldId id="283" r:id="rId12"/>
    <p:sldId id="377" r:id="rId13"/>
    <p:sldId id="274" r:id="rId14"/>
    <p:sldId id="284" r:id="rId15"/>
    <p:sldId id="285" r:id="rId16"/>
    <p:sldId id="25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DCDEE3-43BD-7242-A1F7-2D2130E49967}" v="20" dt="2025-09-16T14:49:20.347"/>
    <p1510:client id="{41B69C96-1A26-0653-E96B-D57479AF5B34}" v="64" dt="2025-09-16T15:11:30.559"/>
    <p1510:client id="{764A4692-94A9-5249-9EEE-09B49418C14B}" v="3" dt="2025-09-16T14:43:48.137"/>
    <p1510:client id="{86AB7C59-6784-4735-88CD-F1FB2015387B}" v="37" dt="2025-09-16T07:11:05.130"/>
    <p1510:client id="{8C99CE8A-1DB6-4763-A338-838102CDFCDC}" v="80" dt="2025-09-16T06:49:53.672"/>
    <p1510:client id="{D1045348-CAC4-4E50-8AE5-A42A0B8513E7}" v="137" dt="2025-09-16T07:04:47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DDECD-911C-4E6D-9A85-268758F3C378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AEE0B-01F5-4259-B8AE-56DE2272D9E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173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IKKJE VERE REDDE FOR Å BINDE SEG-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8373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Tysk, </a:t>
            </a:r>
            <a:r>
              <a:rPr lang="en-US" err="1">
                <a:cs typeface="Calibri"/>
              </a:rPr>
              <a:t>norsk</a:t>
            </a:r>
            <a:r>
              <a:rPr lang="en-US">
                <a:cs typeface="Calibri"/>
              </a:rPr>
              <a:t>, </a:t>
            </a:r>
            <a:r>
              <a:rPr lang="en-US" err="1">
                <a:cs typeface="Calibri"/>
              </a:rPr>
              <a:t>naturfag</a:t>
            </a:r>
            <a:r>
              <a:rPr lang="en-US">
                <a:cs typeface="Calibri"/>
              </a:rPr>
              <a:t> - Nye </a:t>
            </a:r>
            <a:r>
              <a:rPr lang="en-US" err="1">
                <a:cs typeface="Calibri"/>
              </a:rPr>
              <a:t>lærebøker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kjem</a:t>
            </a:r>
            <a:r>
              <a:rPr lang="en-US">
                <a:cs typeface="Calibri"/>
              </a:rPr>
              <a:t>  I matte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samfunnsfag</a:t>
            </a:r>
            <a:r>
              <a:rPr lang="en-US">
                <a:cs typeface="Calibri"/>
              </a:rPr>
              <a:t>. </a:t>
            </a:r>
          </a:p>
          <a:p>
            <a:r>
              <a:rPr lang="en-US" err="1">
                <a:cs typeface="Calibri"/>
              </a:rPr>
              <a:t>Skolestudio</a:t>
            </a:r>
            <a:r>
              <a:rPr lang="en-US">
                <a:cs typeface="Calibri"/>
              </a:rPr>
              <a:t> I </a:t>
            </a:r>
            <a:r>
              <a:rPr lang="en-US" err="1">
                <a:cs typeface="Calibri"/>
              </a:rPr>
              <a:t>tillegg</a:t>
            </a:r>
            <a:r>
              <a:rPr lang="en-US">
                <a:cs typeface="Calibri"/>
              </a:rPr>
              <a:t>, campus – </a:t>
            </a:r>
            <a:r>
              <a:rPr lang="en-US" err="1">
                <a:cs typeface="Calibri"/>
              </a:rPr>
              <a:t>variere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bruken</a:t>
            </a:r>
            <a:r>
              <a:rPr lang="en-US">
                <a:cs typeface="Calibri"/>
              </a:rPr>
              <a:t>. </a:t>
            </a:r>
          </a:p>
          <a:p>
            <a:endParaRPr lang="en-US">
              <a:cs typeface="Calibri"/>
            </a:endParaRPr>
          </a:p>
          <a:p>
            <a:r>
              <a:rPr lang="en-US" err="1">
                <a:cs typeface="Calibri"/>
              </a:rPr>
              <a:t>Mobilgotell</a:t>
            </a:r>
            <a:r>
              <a:rPr lang="en-US">
                <a:cs typeface="Calibri"/>
              </a:rPr>
              <a:t>: Godt </a:t>
            </a:r>
            <a:r>
              <a:rPr lang="en-US" err="1">
                <a:cs typeface="Calibri"/>
              </a:rPr>
              <a:t>tiltak</a:t>
            </a:r>
            <a:r>
              <a:rPr lang="en-US">
                <a:cs typeface="Calibri"/>
              </a:rPr>
              <a:t> – </a:t>
            </a:r>
            <a:r>
              <a:rPr lang="en-US" err="1">
                <a:cs typeface="Calibri"/>
              </a:rPr>
              <a:t>initiativ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frå</a:t>
            </a:r>
            <a:r>
              <a:rPr lang="en-US">
                <a:cs typeface="Calibri"/>
              </a:rPr>
              <a:t> FAU </a:t>
            </a:r>
            <a:r>
              <a:rPr lang="en-US" err="1">
                <a:cs typeface="Calibri"/>
              </a:rPr>
              <a:t>og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godt</a:t>
            </a:r>
            <a:r>
              <a:rPr lang="en-US">
                <a:cs typeface="Calibri"/>
              </a:rPr>
              <a:t> </a:t>
            </a:r>
            <a:r>
              <a:rPr lang="en-US" err="1">
                <a:cs typeface="Calibri"/>
              </a:rPr>
              <a:t>samarbeid</a:t>
            </a:r>
            <a:r>
              <a:rPr lang="en-US">
                <a:cs typeface="Calibri"/>
              </a:rPr>
              <a:t>. 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5AEE0B-01F5-4259-B8AE-56DE2272D9E2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035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Konstant arbeid for å få det til... </a:t>
            </a:r>
          </a:p>
          <a:p>
            <a:r>
              <a:rPr lang="nb-NO"/>
              <a:t>Tilrettelegging for å mestre</a:t>
            </a:r>
          </a:p>
          <a:p>
            <a:r>
              <a:rPr lang="nb-NO"/>
              <a:t>Vurdering for læring og utvikling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Forventning til heimen</a:t>
            </a:r>
          </a:p>
          <a:p>
            <a:endParaRPr lang="nb-NO"/>
          </a:p>
          <a:p>
            <a:r>
              <a:rPr lang="nb-NO"/>
              <a:t>Følge opp</a:t>
            </a:r>
          </a:p>
          <a:p>
            <a:r>
              <a:rPr lang="nb-NO"/>
              <a:t>	Sykler</a:t>
            </a:r>
          </a:p>
          <a:p>
            <a:r>
              <a:rPr lang="nb-NO"/>
              <a:t>	Skolearbeid – snakk sammen</a:t>
            </a:r>
          </a:p>
          <a:p>
            <a:r>
              <a:rPr lang="nb-NO"/>
              <a:t>	Jobbe for motivasjon</a:t>
            </a:r>
          </a:p>
          <a:p>
            <a:r>
              <a:rPr lang="nb-NO"/>
              <a:t>	Har med seg ting, sykkel OK..</a:t>
            </a:r>
          </a:p>
          <a:p>
            <a:endParaRPr lang="nb-NO"/>
          </a:p>
          <a:p>
            <a:r>
              <a:rPr lang="nb-NO"/>
              <a:t>Alle har ulik erfaring med skole og fag.. </a:t>
            </a:r>
          </a:p>
          <a:p>
            <a:endParaRPr lang="nb-NO"/>
          </a:p>
          <a:p>
            <a:r>
              <a:rPr lang="nb-NO"/>
              <a:t>Positivt snakk – ta kontakt med oss før diskusjon hjemme. Samarbeid med oss</a:t>
            </a:r>
          </a:p>
          <a:p>
            <a:endParaRPr lang="nb-NO"/>
          </a:p>
          <a:p>
            <a:r>
              <a:rPr lang="nb-NO"/>
              <a:t>Vi vil din ungdom det aller beste og jobber for dette hver dag – gi lyd til oss om det er noe ...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8706C7-F2C3-48B6-8A22-C484D800B5D4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95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077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06620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999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 med 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40019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n eller Usa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38A23-67DF-1B4B-9B28-FA1655ADE233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1375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665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14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996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2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56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9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1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07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9/17/2025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120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38A23-67DF-1B4B-9B28-FA1655ADE233}" type="datetimeFigureOut">
              <a:rPr lang="nb-NO" smtClean="0"/>
              <a:t>17.09.2025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281D7DB-E81C-C142-873F-5CDC359156F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187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n0MDhbdrR8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29CCBB5-7C98-D74C-A2BD-E3066E1FF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nn" sz="6000">
                <a:solidFill>
                  <a:srgbClr val="FFFFFF"/>
                </a:solidFill>
              </a:rPr>
              <a:t>Velkommen til foreldremøte</a:t>
            </a:r>
            <a:endParaRPr lang="nb-NO" sz="6000">
              <a:solidFill>
                <a:srgbClr val="FFFFFF"/>
              </a:solidFill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B69A52D-25E7-E149-910B-7FF976D3E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48104" y="3962088"/>
            <a:ext cx="6112077" cy="1186108"/>
          </a:xfrm>
        </p:spPr>
        <p:txBody>
          <a:bodyPr>
            <a:normAutofit/>
          </a:bodyPr>
          <a:lstStyle/>
          <a:p>
            <a:pPr algn="l"/>
            <a:r>
              <a:rPr lang="nn">
                <a:solidFill>
                  <a:srgbClr val="FFFFFF">
                    <a:alpha val="70000"/>
                  </a:srgbClr>
                </a:solidFill>
              </a:rPr>
              <a:t>8. trinn</a:t>
            </a:r>
            <a:endParaRPr lang="nb-NO">
              <a:solidFill>
                <a:srgbClr val="FFFFFF">
                  <a:alpha val="70000"/>
                </a:srgbClr>
              </a:solidFill>
            </a:endParaRPr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329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BB817B-01A2-554A-A65D-43482635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nb-NO"/>
              <a:t>Kva kan de forventa av oss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533DA68-C6B7-9C4D-867D-827F8D40E2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875" y="2111109"/>
            <a:ext cx="4361321" cy="39302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Godt læringsmiljø</a:t>
            </a:r>
          </a:p>
          <a:p>
            <a:r>
              <a:rPr lang="nb-NO"/>
              <a:t>Fokus på gode </a:t>
            </a:r>
            <a:r>
              <a:rPr lang="nb-NO" err="1"/>
              <a:t>relasjonar</a:t>
            </a:r>
          </a:p>
          <a:p>
            <a:r>
              <a:rPr lang="nb-NO"/>
              <a:t>Nulltoleranse for mobbing</a:t>
            </a:r>
          </a:p>
          <a:p>
            <a:r>
              <a:rPr lang="nb-NO" err="1"/>
              <a:t>Leggja</a:t>
            </a:r>
            <a:r>
              <a:rPr lang="nb-NO"/>
              <a:t> </a:t>
            </a:r>
            <a:r>
              <a:rPr lang="nb-NO" err="1"/>
              <a:t>tilrette</a:t>
            </a:r>
            <a:r>
              <a:rPr lang="nb-NO"/>
              <a:t> for </a:t>
            </a:r>
            <a:r>
              <a:rPr lang="nb-NO" err="1"/>
              <a:t>meistring</a:t>
            </a:r>
            <a:r>
              <a:rPr lang="nb-NO"/>
              <a:t> og utvikling</a:t>
            </a:r>
          </a:p>
          <a:p>
            <a:r>
              <a:rPr lang="nb-NO"/>
              <a:t>Vurdering for læring</a:t>
            </a:r>
          </a:p>
          <a:p>
            <a:r>
              <a:rPr lang="nb-NO"/>
              <a:t>Dialog med heimen</a:t>
            </a:r>
          </a:p>
          <a:p>
            <a:r>
              <a:rPr lang="nb-NO" err="1"/>
              <a:t>Ikkje</a:t>
            </a:r>
            <a:r>
              <a:rPr lang="nb-NO"/>
              <a:t> nøl med å ta kontakt dersom de har </a:t>
            </a:r>
            <a:r>
              <a:rPr lang="nb-NO" err="1"/>
              <a:t>tankar</a:t>
            </a:r>
            <a:r>
              <a:rPr lang="nb-NO"/>
              <a:t> om info/oppstart </a:t>
            </a:r>
            <a:r>
              <a:rPr lang="nb-NO" err="1"/>
              <a:t>osv</a:t>
            </a:r>
          </a:p>
          <a:p>
            <a:endParaRPr lang="nb-NO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FDEC8F14-AFDD-764E-A1FA-14A5D24D55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99" r="3390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5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55B564EC-2B26-4D43-AF20-089E15240F32}"/>
              </a:ext>
            </a:extLst>
          </p:cNvPr>
          <p:cNvSpPr txBox="1">
            <a:spLocks/>
          </p:cNvSpPr>
          <p:nvPr/>
        </p:nvSpPr>
        <p:spPr>
          <a:xfrm>
            <a:off x="5183946" y="1668133"/>
            <a:ext cx="5992054" cy="49988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buClr>
                <a:prstClr val="black">
                  <a:lumMod val="85000"/>
                  <a:lumOff val="15000"/>
                </a:prstClr>
              </a:buClr>
              <a:defRPr/>
            </a:pPr>
            <a:endParaRPr kumimoji="0" lang="nb-NO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tel 1">
            <a:extLst>
              <a:ext uri="{FF2B5EF4-FFF2-40B4-BE49-F238E27FC236}">
                <a16:creationId xmlns:a16="http://schemas.microsoft.com/office/drawing/2014/main" id="{D23CF319-DE66-D349-937B-4B71ECCD39DC}"/>
              </a:ext>
            </a:extLst>
          </p:cNvPr>
          <p:cNvSpPr txBox="1">
            <a:spLocks/>
          </p:cNvSpPr>
          <p:nvPr/>
        </p:nvSpPr>
        <p:spPr>
          <a:xfrm>
            <a:off x="6096000" y="191060"/>
            <a:ext cx="5880487" cy="19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800" b="1" i="0" u="none" strike="noStrike" kern="1200" cap="all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1250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F80296B-3585-0C4C-A4D3-57E134F79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919" y="201386"/>
            <a:ext cx="6424440" cy="767443"/>
          </a:xfrm>
        </p:spPr>
        <p:txBody>
          <a:bodyPr>
            <a:normAutofit/>
          </a:bodyPr>
          <a:lstStyle/>
          <a:p>
            <a:r>
              <a:rPr lang="nb-NO"/>
              <a:t>Kva me forventar av heimen</a:t>
            </a:r>
          </a:p>
        </p:txBody>
      </p:sp>
      <p:pic>
        <p:nvPicPr>
          <p:cNvPr id="11" name="Picture 4" descr="Arbeidsplass-bakgrunn">
            <a:extLst>
              <a:ext uri="{FF2B5EF4-FFF2-40B4-BE49-F238E27FC236}">
                <a16:creationId xmlns:a16="http://schemas.microsoft.com/office/drawing/2014/main" id="{188D96BB-DAF1-81EE-5347-8E28FAFFB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189" r="2238" b="1"/>
          <a:stretch/>
        </p:blipFill>
        <p:spPr>
          <a:xfrm>
            <a:off x="20" y="10"/>
            <a:ext cx="2734036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12" name="Isosceles Triangle 8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476655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9D16491-8AAC-8842-AC47-A081C5749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633" y="972232"/>
            <a:ext cx="6424440" cy="568598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r>
              <a:rPr lang="nb-NO" sz="2400">
                <a:latin typeface="Calibri"/>
                <a:cs typeface="Calibri"/>
              </a:rPr>
              <a:t>Følgja opp</a:t>
            </a:r>
            <a:endParaRPr lang="en-US" sz="2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 err="1">
                <a:latin typeface="Calibri"/>
                <a:cs typeface="Calibri"/>
              </a:rPr>
              <a:t>Motivera</a:t>
            </a:r>
            <a:r>
              <a:rPr lang="nb-NO" sz="2400">
                <a:latin typeface="Calibri"/>
                <a:cs typeface="Calibri"/>
              </a:rPr>
              <a:t> </a:t>
            </a:r>
            <a:endParaRPr lang="en-US" sz="2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>
                <a:latin typeface="Calibri"/>
                <a:cs typeface="Calibri"/>
              </a:rPr>
              <a:t>Førebudde</a:t>
            </a:r>
            <a:endParaRPr lang="nb-NO" sz="2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 err="1">
                <a:latin typeface="Calibri"/>
                <a:cs typeface="Calibri"/>
              </a:rPr>
              <a:t>Naudsynt</a:t>
            </a:r>
            <a:r>
              <a:rPr lang="nb-NO" sz="2400">
                <a:latin typeface="Calibri"/>
                <a:cs typeface="Calibri"/>
              </a:rPr>
              <a:t> informasjon til </a:t>
            </a:r>
            <a:r>
              <a:rPr lang="nb-NO" sz="2400" err="1">
                <a:latin typeface="Calibri"/>
                <a:cs typeface="Calibri"/>
              </a:rPr>
              <a:t>skulen</a:t>
            </a:r>
            <a:endParaRPr lang="en-US" sz="2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r>
              <a:rPr lang="nb-NO" sz="2400">
                <a:latin typeface="Calibri"/>
                <a:cs typeface="Calibri"/>
              </a:rPr>
              <a:t>Bidra til sosiale </a:t>
            </a:r>
            <a:r>
              <a:rPr lang="nb-NO" sz="2400" err="1">
                <a:latin typeface="Calibri"/>
                <a:cs typeface="Calibri"/>
              </a:rPr>
              <a:t>aktivitetar</a:t>
            </a:r>
            <a:r>
              <a:rPr lang="nb-NO" sz="2400">
                <a:latin typeface="Calibri"/>
                <a:cs typeface="Calibri"/>
              </a:rPr>
              <a:t> for klassen/trinnet</a:t>
            </a:r>
            <a:endParaRPr lang="nb-NO" sz="2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>
                <a:latin typeface="Calibri"/>
                <a:cs typeface="Calibri"/>
              </a:rPr>
              <a:t>Positivt snakk om </a:t>
            </a:r>
            <a:r>
              <a:rPr lang="nb-NO" sz="2400" err="1">
                <a:latin typeface="Calibri"/>
                <a:cs typeface="Calibri"/>
              </a:rPr>
              <a:t>skulen</a:t>
            </a:r>
            <a:endParaRPr lang="nb-NO" sz="2400">
              <a:latin typeface="Trebuchet MS" panose="020B0603020202020204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nb-NO" sz="2400">
                <a:latin typeface="Calibri"/>
                <a:cs typeface="Calibri"/>
              </a:rPr>
              <a:t>Omsorgsfulle </a:t>
            </a:r>
            <a:r>
              <a:rPr lang="nb-NO" sz="2400" err="1">
                <a:latin typeface="Calibri"/>
                <a:cs typeface="Calibri"/>
              </a:rPr>
              <a:t>vaksne</a:t>
            </a:r>
            <a:endParaRPr lang="nb-NO" sz="2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2400">
                <a:latin typeface="Calibri"/>
                <a:cs typeface="Calibri"/>
              </a:rPr>
              <a:t>Mat</a:t>
            </a:r>
            <a:endParaRPr lang="en-US" sz="2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2400">
                <a:latin typeface="Calibri"/>
                <a:cs typeface="Calibri"/>
              </a:rPr>
              <a:t>Søvn</a:t>
            </a:r>
            <a:endParaRPr lang="nb-NO" sz="2400">
              <a:latin typeface="Calibri"/>
              <a:ea typeface="Calibri"/>
              <a:cs typeface="Calibri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2400">
                <a:latin typeface="Calibri"/>
                <a:ea typeface="+mn-lt"/>
                <a:cs typeface="+mn-lt"/>
              </a:rPr>
              <a:t>Hygiene</a:t>
            </a:r>
            <a:endParaRPr lang="en-US" sz="2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2400">
                <a:latin typeface="Calibri"/>
                <a:cs typeface="Calibri"/>
              </a:rPr>
              <a:t>Inkluderer</a:t>
            </a:r>
            <a:endParaRPr lang="nb-NO" sz="2400">
              <a:ea typeface="+mn-lt"/>
              <a:cs typeface="+mn-lt"/>
            </a:endParaRPr>
          </a:p>
          <a:p>
            <a:pPr marL="457200" lvl="1" indent="-182880">
              <a:lnSpc>
                <a:spcPct val="90000"/>
              </a:lnSpc>
              <a:spcBef>
                <a:spcPts val="500"/>
              </a:spcBef>
              <a:buFont typeface="Garamond,Serif" charset="2"/>
              <a:buChar char="◦"/>
            </a:pPr>
            <a:r>
              <a:rPr lang="nb-NO" sz="2400">
                <a:latin typeface="Calibri"/>
                <a:cs typeface="Calibri"/>
              </a:rPr>
              <a:t>Trygge rammer – </a:t>
            </a:r>
            <a:r>
              <a:rPr lang="nb-NO" sz="2400" err="1">
                <a:latin typeface="Calibri"/>
                <a:cs typeface="Calibri"/>
              </a:rPr>
              <a:t>tydeleg</a:t>
            </a:r>
            <a:r>
              <a:rPr lang="nb-NO" sz="2400">
                <a:latin typeface="Calibri"/>
                <a:cs typeface="Calibri"/>
              </a:rPr>
              <a:t> </a:t>
            </a:r>
            <a:r>
              <a:rPr lang="nb-NO" sz="2400" err="1">
                <a:latin typeface="Calibri"/>
                <a:cs typeface="Calibri"/>
              </a:rPr>
              <a:t>vaksen</a:t>
            </a:r>
            <a:endParaRPr lang="nb-NO" sz="2400">
              <a:ea typeface="+mn-lt"/>
              <a:cs typeface="+mn-lt"/>
            </a:endParaRPr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  <a:p>
            <a:pPr>
              <a:lnSpc>
                <a:spcPct val="90000"/>
              </a:lnSpc>
            </a:pPr>
            <a:endParaRPr lang="nb-NO" sz="1400"/>
          </a:p>
        </p:txBody>
      </p:sp>
    </p:spTree>
    <p:extLst>
      <p:ext uri="{BB962C8B-B14F-4D97-AF65-F5344CB8AC3E}">
        <p14:creationId xmlns:p14="http://schemas.microsoft.com/office/powerpoint/2010/main" val="316869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85674970-D9AE-4A4E-B7D1-7C2DBFA8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Kva </a:t>
            </a:r>
            <a:r>
              <a:rPr lang="nb-NO" err="1">
                <a:solidFill>
                  <a:schemeClr val="tx1">
                    <a:lumMod val="85000"/>
                    <a:lumOff val="15000"/>
                  </a:schemeClr>
                </a:solidFill>
              </a:rPr>
              <a:t>me</a:t>
            </a:r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b-NO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forventar</a:t>
            </a:r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 av </a:t>
            </a:r>
            <a:r>
              <a:rPr lang="nb-NO" err="1">
                <a:solidFill>
                  <a:schemeClr val="tx1">
                    <a:lumMod val="85000"/>
                    <a:lumOff val="15000"/>
                  </a:schemeClr>
                </a:solidFill>
              </a:rPr>
              <a:t>elevar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60D96A5-441D-5347-8807-4CD8E9DDE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 sz="2800">
                <a:solidFill>
                  <a:srgbClr val="FFFFFF"/>
                </a:solidFill>
              </a:rPr>
              <a:t>Mobilbruk</a:t>
            </a:r>
          </a:p>
          <a:p>
            <a:endParaRPr lang="nb-NO" sz="2800">
              <a:solidFill>
                <a:srgbClr val="FFFFFF"/>
              </a:solidFill>
            </a:endParaRPr>
          </a:p>
          <a:p>
            <a:r>
              <a:rPr lang="nb-NO" sz="2800">
                <a:solidFill>
                  <a:srgbClr val="FFFFFF"/>
                </a:solidFill>
              </a:rPr>
              <a:t>Å være </a:t>
            </a:r>
            <a:r>
              <a:rPr lang="nb-NO" sz="2800" err="1">
                <a:solidFill>
                  <a:srgbClr val="FFFFFF"/>
                </a:solidFill>
              </a:rPr>
              <a:t>høfleg</a:t>
            </a:r>
            <a:r>
              <a:rPr lang="nb-NO" sz="2800">
                <a:solidFill>
                  <a:srgbClr val="FFFFFF"/>
                </a:solidFill>
              </a:rPr>
              <a:t> og viser respekt</a:t>
            </a:r>
          </a:p>
          <a:p>
            <a:endParaRPr lang="nb-NO" sz="2800">
              <a:solidFill>
                <a:srgbClr val="FFFFFF"/>
              </a:solidFill>
            </a:endParaRPr>
          </a:p>
          <a:p>
            <a:r>
              <a:rPr lang="nb-NO" sz="2800">
                <a:solidFill>
                  <a:srgbClr val="FFFFFF"/>
                </a:solidFill>
              </a:rPr>
              <a:t>Lov å </a:t>
            </a:r>
            <a:r>
              <a:rPr lang="nb-NO" sz="2800" err="1">
                <a:solidFill>
                  <a:srgbClr val="FFFFFF"/>
                </a:solidFill>
              </a:rPr>
              <a:t>vere</a:t>
            </a:r>
            <a:r>
              <a:rPr lang="nb-NO" sz="2800">
                <a:solidFill>
                  <a:srgbClr val="FFFFFF"/>
                </a:solidFill>
              </a:rPr>
              <a:t> </a:t>
            </a:r>
            <a:r>
              <a:rPr lang="nb-NO" sz="2800" err="1">
                <a:solidFill>
                  <a:srgbClr val="FFFFFF"/>
                </a:solidFill>
              </a:rPr>
              <a:t>ueinig</a:t>
            </a:r>
            <a:endParaRPr lang="nb-NO" sz="2800">
              <a:solidFill>
                <a:srgbClr val="FFFFFF"/>
              </a:solidFill>
            </a:endParaRPr>
          </a:p>
          <a:p>
            <a:endParaRPr lang="nb-NO" sz="2800">
              <a:solidFill>
                <a:srgbClr val="FFFFFF"/>
              </a:solidFill>
            </a:endParaRPr>
          </a:p>
          <a:p>
            <a:r>
              <a:rPr lang="nb-NO" sz="2800" err="1">
                <a:solidFill>
                  <a:srgbClr val="FFFFFF"/>
                </a:solidFill>
              </a:rPr>
              <a:t>Ein</a:t>
            </a:r>
            <a:r>
              <a:rPr lang="nb-NO" sz="2800">
                <a:solidFill>
                  <a:srgbClr val="FFFFFF"/>
                </a:solidFill>
              </a:rPr>
              <a:t> </a:t>
            </a:r>
            <a:r>
              <a:rPr lang="nb-NO" sz="2800" err="1">
                <a:solidFill>
                  <a:srgbClr val="FFFFFF"/>
                </a:solidFill>
              </a:rPr>
              <a:t>vaksen</a:t>
            </a:r>
            <a:r>
              <a:rPr lang="nb-NO" sz="2800">
                <a:solidFill>
                  <a:srgbClr val="FFFFFF"/>
                </a:solidFill>
              </a:rPr>
              <a:t> er </a:t>
            </a:r>
            <a:r>
              <a:rPr lang="nb-NO" sz="2800" err="1">
                <a:solidFill>
                  <a:srgbClr val="FFFFFF"/>
                </a:solidFill>
              </a:rPr>
              <a:t>ein</a:t>
            </a:r>
            <a:r>
              <a:rPr lang="nb-NO" sz="2800">
                <a:solidFill>
                  <a:srgbClr val="FFFFFF"/>
                </a:solidFill>
              </a:rPr>
              <a:t> </a:t>
            </a:r>
            <a:r>
              <a:rPr lang="nb-NO" sz="2800" err="1">
                <a:solidFill>
                  <a:srgbClr val="FFFFFF"/>
                </a:solidFill>
              </a:rPr>
              <a:t>vaksen</a:t>
            </a:r>
            <a:r>
              <a:rPr lang="nb-NO" sz="2800">
                <a:solidFill>
                  <a:srgbClr val="FFFFFF"/>
                </a:solidFill>
              </a:rPr>
              <a:t> (</a:t>
            </a:r>
            <a:r>
              <a:rPr lang="nb-NO" sz="2800" err="1">
                <a:solidFill>
                  <a:srgbClr val="FFFFFF"/>
                </a:solidFill>
              </a:rPr>
              <a:t>faglærarar</a:t>
            </a:r>
            <a:r>
              <a:rPr lang="nb-NO" sz="2800">
                <a:solidFill>
                  <a:srgbClr val="FFFFFF"/>
                </a:solidFill>
              </a:rPr>
              <a:t>, </a:t>
            </a:r>
            <a:r>
              <a:rPr lang="nb-NO" sz="2800" err="1">
                <a:solidFill>
                  <a:srgbClr val="FFFFFF"/>
                </a:solidFill>
              </a:rPr>
              <a:t>miljørettleirarar</a:t>
            </a:r>
            <a:r>
              <a:rPr lang="nb-NO" sz="2800">
                <a:solidFill>
                  <a:srgbClr val="FFFFFF"/>
                </a:solidFill>
              </a:rPr>
              <a:t>, </a:t>
            </a:r>
            <a:r>
              <a:rPr lang="nb-NO" sz="2800" err="1">
                <a:solidFill>
                  <a:srgbClr val="FFFFFF"/>
                </a:solidFill>
              </a:rPr>
              <a:t>vaskepersonal</a:t>
            </a:r>
            <a:r>
              <a:rPr lang="nb-NO" sz="2800">
                <a:solidFill>
                  <a:srgbClr val="FFFFFF"/>
                </a:solidFill>
              </a:rPr>
              <a:t>)</a:t>
            </a:r>
          </a:p>
          <a:p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36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4BC650-C6D4-7D47-80C1-F558E45CE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endParaRPr lang="nn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F237AE43-EA22-FF4D-BCB2-4F134A37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/>
              <a:t>Ting å hugse på:</a:t>
            </a:r>
            <a:endParaRPr lang="nn" b="1"/>
          </a:p>
          <a:p>
            <a:r>
              <a:rPr lang="nn"/>
              <a:t>iPad</a:t>
            </a:r>
          </a:p>
          <a:p>
            <a:r>
              <a:rPr lang="nn"/>
              <a:t>Mat og søvn</a:t>
            </a:r>
          </a:p>
          <a:p>
            <a:r>
              <a:rPr lang="nn"/>
              <a:t>Klede til kroppsøving</a:t>
            </a:r>
            <a:endParaRPr lang="nb-NO"/>
          </a:p>
          <a:p>
            <a:r>
              <a:rPr lang="nb-NO"/>
              <a:t>Garderobesituasjon</a:t>
            </a:r>
          </a:p>
          <a:p>
            <a:r>
              <a:rPr lang="nn"/>
              <a:t>Heimearbeid</a:t>
            </a:r>
            <a:endParaRPr lang="nb-NO"/>
          </a:p>
          <a:p>
            <a:r>
              <a:rPr lang="nb-NO"/>
              <a:t>Klassekontakter</a:t>
            </a:r>
            <a:endParaRPr lang="nn"/>
          </a:p>
          <a:p>
            <a:r>
              <a:rPr lang="nn"/>
              <a:t>Sosialt tiltak v/klassekontaktane?</a:t>
            </a:r>
            <a:endParaRPr lang="nb-NO"/>
          </a:p>
          <a:p>
            <a:endParaRPr lang="nn"/>
          </a:p>
        </p:txBody>
      </p:sp>
      <p:pic>
        <p:nvPicPr>
          <p:cNvPr id="26" name="Picture 25" descr="Diner-restaurant">
            <a:extLst>
              <a:ext uri="{FF2B5EF4-FFF2-40B4-BE49-F238E27FC236}">
                <a16:creationId xmlns:a16="http://schemas.microsoft.com/office/drawing/2014/main" id="{5298BDF7-6BEE-1FA6-84F4-A4C2E5AFAC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75" r="2161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165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C65D0A2-30A7-6944-99E3-A9B95B2E9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n">
                <a:solidFill>
                  <a:schemeClr val="tx1">
                    <a:lumMod val="85000"/>
                    <a:lumOff val="15000"/>
                  </a:schemeClr>
                </a:solidFill>
              </a:rPr>
              <a:t>Felles agenda</a:t>
            </a:r>
            <a:endParaRPr lang="nb-NO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61F86F4-7CB5-2245-BE48-E88ED066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600" b="1">
                <a:solidFill>
                  <a:schemeClr val="bg1"/>
                </a:solidFill>
              </a:rPr>
              <a:t>Felles </a:t>
            </a:r>
            <a:r>
              <a:rPr lang="en-US" sz="1600" b="1" err="1">
                <a:solidFill>
                  <a:schemeClr val="bg1"/>
                </a:solidFill>
              </a:rPr>
              <a:t>i</a:t>
            </a:r>
            <a:r>
              <a:rPr lang="en-US" sz="1600" b="1">
                <a:solidFill>
                  <a:schemeClr val="bg1"/>
                </a:solidFill>
              </a:rPr>
              <a:t> aula: </a:t>
            </a:r>
            <a:endParaRPr lang="en-US" sz="160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n" sz="1600">
                <a:solidFill>
                  <a:schemeClr val="bg1"/>
                </a:solidFill>
              </a:rPr>
              <a:t> Velkommen v/Karl Inge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n" sz="1600">
                <a:solidFill>
                  <a:schemeClr val="bg1"/>
                </a:solidFill>
                <a:latin typeface="Trebuchet MS" panose="020B0603020202020204"/>
                <a:cs typeface="Arial"/>
              </a:rPr>
              <a:t> Info om Natteravn, Ungdomsteam og Familiesenter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nn" sz="1600">
                <a:solidFill>
                  <a:schemeClr val="bg1"/>
                </a:solidFill>
                <a:cs typeface="Arial"/>
              </a:rPr>
              <a:t> Kap 12- trygt og godt skulemiljø</a:t>
            </a:r>
          </a:p>
          <a:p>
            <a:pPr marL="285750" indent="-285750">
              <a:lnSpc>
                <a:spcPct val="90000"/>
              </a:lnSpc>
              <a:buFont typeface="Wingdings"/>
              <a:buChar char="ü"/>
            </a:pPr>
            <a:endParaRPr lang="nn" sz="1600">
              <a:solidFill>
                <a:srgbClr val="FFFFFF"/>
              </a:solidFill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nn" sz="16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/>
              <a:buChar char="ü"/>
            </a:pPr>
            <a:endParaRPr lang="nn" sz="1600">
              <a:solidFill>
                <a:schemeClr val="bg1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600" b="1" err="1">
                <a:solidFill>
                  <a:schemeClr val="bg1"/>
                </a:solidFill>
              </a:rPr>
              <a:t>Trinnet</a:t>
            </a:r>
            <a:r>
              <a:rPr lang="en-US" sz="1600">
                <a:solidFill>
                  <a:schemeClr val="bg1"/>
                </a:solidFill>
              </a:rPr>
              <a:t> </a:t>
            </a:r>
            <a:r>
              <a:rPr lang="en-US" sz="1600" b="1" err="1">
                <a:solidFill>
                  <a:schemeClr val="bg1"/>
                </a:solidFill>
              </a:rPr>
              <a:t>informerer</a:t>
            </a:r>
            <a:r>
              <a:rPr lang="en-US" sz="1600" b="1">
                <a:solidFill>
                  <a:schemeClr val="bg1"/>
                </a:solidFill>
              </a:rPr>
              <a:t>:</a:t>
            </a:r>
            <a:endParaRPr lang="en-US" sz="16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/>
              <a:buChar char="ü"/>
            </a:pPr>
            <a:r>
              <a:rPr lang="nn" sz="1600">
                <a:solidFill>
                  <a:schemeClr val="bg1"/>
                </a:solidFill>
              </a:rPr>
              <a:t>Lærarane på trinnet</a:t>
            </a:r>
            <a:endParaRPr lang="nb-NO" sz="16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/>
              <a:buChar char="ü"/>
            </a:pPr>
            <a:r>
              <a:rPr lang="nb-NO" sz="1600">
                <a:solidFill>
                  <a:schemeClr val="bg1"/>
                </a:solidFill>
              </a:rPr>
              <a:t>Praktisk informasjon og oppstarten</a:t>
            </a:r>
            <a:endParaRPr lang="nn" sz="160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 typeface="Wingdings"/>
              <a:buChar char="ü"/>
            </a:pPr>
            <a:r>
              <a:rPr lang="nn" sz="1600">
                <a:solidFill>
                  <a:schemeClr val="bg1"/>
                </a:solidFill>
              </a:rPr>
              <a:t>Forventingar</a:t>
            </a:r>
          </a:p>
          <a:p>
            <a:pPr>
              <a:lnSpc>
                <a:spcPct val="90000"/>
              </a:lnSpc>
              <a:buFont typeface="Wingdings"/>
              <a:buChar char="ü"/>
            </a:pPr>
            <a:endParaRPr lang="nn" sz="16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/>
              <a:buChar char="ü"/>
            </a:pPr>
            <a:r>
              <a:rPr lang="nn" sz="1600">
                <a:solidFill>
                  <a:schemeClr val="bg1"/>
                </a:solidFill>
                <a:latin typeface="Trebuchet MS"/>
                <a:cs typeface="Arial"/>
              </a:rPr>
              <a:t>Sterk og Klar</a:t>
            </a:r>
          </a:p>
          <a:p>
            <a:pPr>
              <a:lnSpc>
                <a:spcPct val="90000"/>
              </a:lnSpc>
              <a:buFont typeface="Wingdings"/>
              <a:buChar char="ü"/>
            </a:pPr>
            <a:endParaRPr lang="nn" sz="1300">
              <a:solidFill>
                <a:srgbClr val="FFFFFF"/>
              </a:solidFill>
              <a:cs typeface="Arial"/>
            </a:endParaRPr>
          </a:p>
          <a:p>
            <a:pPr marL="0" indent="0">
              <a:lnSpc>
                <a:spcPct val="90000"/>
              </a:lnSpc>
              <a:buNone/>
            </a:pPr>
            <a:endParaRPr lang="nn" sz="1300" b="1">
              <a:solidFill>
                <a:srgbClr val="FFFFFF"/>
              </a:solidFill>
              <a:cs typeface="Arial"/>
            </a:endParaRPr>
          </a:p>
          <a:p>
            <a:pPr marL="285750" indent="-285750">
              <a:lnSpc>
                <a:spcPct val="90000"/>
              </a:lnSpc>
              <a:buFont typeface="Wingdings" charset="2"/>
              <a:buChar char="ü"/>
            </a:pPr>
            <a:endParaRPr lang="nn" sz="1300" b="1">
              <a:solidFill>
                <a:srgbClr val="FFFFFF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nn" sz="1300">
                <a:solidFill>
                  <a:srgbClr val="FFFFFF"/>
                </a:solidFill>
              </a:rPr>
              <a:t>  </a:t>
            </a:r>
          </a:p>
          <a:p>
            <a:pPr marL="0" indent="0">
              <a:lnSpc>
                <a:spcPct val="90000"/>
              </a:lnSpc>
              <a:buNone/>
            </a:pPr>
            <a:endParaRPr lang="nn" sz="13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Wingdings" charset="2"/>
              <a:buChar char="ü"/>
            </a:pPr>
            <a:endParaRPr lang="nb-NO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04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Plan for trygt og godt skolemiljø - Ringsaker kommune">
            <a:extLst>
              <a:ext uri="{FF2B5EF4-FFF2-40B4-BE49-F238E27FC236}">
                <a16:creationId xmlns:a16="http://schemas.microsoft.com/office/drawing/2014/main" id="{8A7147DA-EF29-80F5-A368-EC7C1A355C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203" r="9036" b="-1"/>
          <a:stretch>
            <a:fillRect/>
          </a:stretch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AE0B989-96BA-8AA8-B8C5-EFEB10E45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b-NO" sz="3300"/>
              <a:t>Kapittel 12 – trygt og godt </a:t>
            </a:r>
            <a:r>
              <a:rPr lang="nb-NO" sz="3300" err="1"/>
              <a:t>skulemiljø</a:t>
            </a:r>
            <a:endParaRPr lang="nb-NO" sz="33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B59B4E2-DB9B-ED35-CF46-A3FB7919A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>
                <a:ea typeface="+mn-lt"/>
                <a:cs typeface="+mn-lt"/>
                <a:hlinkClick r:id="rId3"/>
              </a:rPr>
              <a:t>https://www.youtube.com/watch?v=cn0MDhbdrR8</a:t>
            </a:r>
            <a:endParaRPr lang="nb-NO">
              <a:ea typeface="+mn-lt"/>
              <a:cs typeface="+mn-lt"/>
            </a:endParaRPr>
          </a:p>
          <a:p>
            <a:endParaRPr lang="nb-NO"/>
          </a:p>
          <a:p>
            <a:endParaRPr lang="nb-NO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8507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 5"/>
          <p:cNvSpPr>
            <a:spLocks noGrp="1"/>
          </p:cNvSpPr>
          <p:nvPr>
            <p:ph idx="1"/>
          </p:nvPr>
        </p:nvSpPr>
        <p:spPr>
          <a:xfrm>
            <a:off x="79513" y="362975"/>
            <a:ext cx="2930702" cy="9380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4800" noProof="1">
                <a:solidFill>
                  <a:schemeClr val="tx1"/>
                </a:solidFill>
                <a:latin typeface="Footlight MT Light" panose="0204060206030A020304" pitchFamily="18" charset="0"/>
              </a:rPr>
              <a:t>Personalet</a:t>
            </a:r>
          </a:p>
        </p:txBody>
      </p:sp>
      <p:sp>
        <p:nvSpPr>
          <p:cNvPr id="2" name="Plassholder for innhold 1"/>
          <p:cNvSpPr>
            <a:spLocks noGrp="1"/>
          </p:cNvSpPr>
          <p:nvPr>
            <p:ph idx="4294967295"/>
          </p:nvPr>
        </p:nvSpPr>
        <p:spPr>
          <a:xfrm>
            <a:off x="5939794" y="1301054"/>
            <a:ext cx="2051050" cy="381307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45720" indent="0" algn="ctr">
              <a:buNone/>
            </a:pPr>
            <a:endParaRPr lang="nb-NO" sz="1600"/>
          </a:p>
          <a:p>
            <a:pPr marL="45720" indent="0" algn="ctr">
              <a:buNone/>
            </a:pPr>
            <a:r>
              <a:rPr lang="nb-NO" sz="1600" u="sng"/>
              <a:t>10.trinn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Signe</a:t>
            </a:r>
          </a:p>
          <a:p>
            <a:pPr marL="45720" indent="0" algn="ctr">
              <a:buNone/>
            </a:pPr>
            <a:r>
              <a:rPr lang="nb-NO" sz="1600"/>
              <a:t>Stig Rune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Dagny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 sz="1600"/>
              <a:t>Rune</a:t>
            </a:r>
          </a:p>
          <a:p>
            <a:pPr marL="45720" indent="0" algn="ctr">
              <a:buNone/>
            </a:pPr>
            <a:r>
              <a:rPr lang="nn" sz="1600"/>
              <a:t>Trude</a:t>
            </a:r>
          </a:p>
          <a:p>
            <a:pPr marL="45720" indent="0" algn="ctr">
              <a:buNone/>
            </a:pPr>
            <a:r>
              <a:rPr lang="nn" sz="1600"/>
              <a:t>Simon</a:t>
            </a:r>
          </a:p>
          <a:p>
            <a:pPr marL="45720" indent="0" algn="ctr">
              <a:buNone/>
            </a:pPr>
            <a:r>
              <a:rPr lang="nn" sz="1600"/>
              <a:t>Monica</a:t>
            </a:r>
          </a:p>
          <a:p>
            <a:pPr marL="45720" indent="0" algn="ctr">
              <a:buNone/>
            </a:pPr>
            <a:r>
              <a:rPr lang="nn" sz="1600"/>
              <a:t>Eline</a:t>
            </a:r>
          </a:p>
          <a:p>
            <a:pPr marL="45720" indent="0" algn="ctr">
              <a:buNone/>
            </a:pPr>
            <a:endParaRPr lang="nn" sz="1600"/>
          </a:p>
        </p:txBody>
      </p:sp>
      <p:sp>
        <p:nvSpPr>
          <p:cNvPr id="5" name="Plassholder for innhold 1"/>
          <p:cNvSpPr txBox="1">
            <a:spLocks/>
          </p:cNvSpPr>
          <p:nvPr/>
        </p:nvSpPr>
        <p:spPr>
          <a:xfrm>
            <a:off x="458940" y="1301053"/>
            <a:ext cx="1796536" cy="33066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850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u="sng"/>
              <a:t>8.Trinn</a:t>
            </a:r>
          </a:p>
          <a:p>
            <a:pPr marL="45720" indent="0" algn="ctr">
              <a:buNone/>
            </a:pPr>
            <a:r>
              <a:rPr lang="nn-NO" sz="2000"/>
              <a:t>Monica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-NO" sz="2000"/>
              <a:t>Kristian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/>
              <a:t>Ole</a:t>
            </a:r>
            <a:endParaRPr lang="nn-NO" sz="2000"/>
          </a:p>
          <a:p>
            <a:pPr marL="45720" indent="0" algn="ctr">
              <a:buFont typeface="Arial" pitchFamily="34" charset="0"/>
              <a:buNone/>
            </a:pPr>
            <a:r>
              <a:rPr lang="nn-NO" sz="2000"/>
              <a:t>Sven</a:t>
            </a:r>
            <a:endParaRPr lang="nb-NO" sz="2000"/>
          </a:p>
          <a:p>
            <a:pPr marL="45720" indent="0" algn="ctr">
              <a:buFont typeface="Arial" pitchFamily="34" charset="0"/>
              <a:buNone/>
            </a:pPr>
            <a:r>
              <a:rPr lang="nb-NO" sz="2000"/>
              <a:t>Arild</a:t>
            </a:r>
            <a:endParaRPr lang="nn-NO" sz="2000"/>
          </a:p>
          <a:p>
            <a:pPr marL="45720" indent="0" algn="ctr">
              <a:buNone/>
            </a:pPr>
            <a:r>
              <a:rPr lang="nn" sz="2000"/>
              <a:t>Andreas</a:t>
            </a:r>
          </a:p>
          <a:p>
            <a:pPr marL="45720" indent="0" algn="ctr">
              <a:buNone/>
            </a:pPr>
            <a:r>
              <a:rPr lang="nb-NO" sz="2000"/>
              <a:t>Miriam</a:t>
            </a:r>
          </a:p>
          <a:p>
            <a:pPr marL="45720" indent="0" algn="ctr">
              <a:buNone/>
            </a:pPr>
            <a:endParaRPr lang="nn" sz="2000"/>
          </a:p>
          <a:p>
            <a:pPr marL="45720" indent="0" algn="ctr">
              <a:buFont typeface="Arial" pitchFamily="34" charset="0"/>
              <a:buNone/>
            </a:pPr>
            <a:endParaRPr lang="nb-NO" u="sng"/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endParaRPr lang="nn-NO" sz="2100">
              <a:solidFill>
                <a:srgbClr val="000000"/>
              </a:solidFill>
            </a:endParaRPr>
          </a:p>
        </p:txBody>
      </p:sp>
      <p:sp>
        <p:nvSpPr>
          <p:cNvPr id="7" name="Plassholder for innhold 1"/>
          <p:cNvSpPr txBox="1">
            <a:spLocks/>
          </p:cNvSpPr>
          <p:nvPr/>
        </p:nvSpPr>
        <p:spPr>
          <a:xfrm>
            <a:off x="3020639" y="1301054"/>
            <a:ext cx="2597093" cy="26211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1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9.trinn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1600">
                <a:solidFill>
                  <a:srgbClr val="000000"/>
                </a:solidFill>
              </a:rPr>
              <a:t>Siw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1600">
                <a:solidFill>
                  <a:srgbClr val="000000"/>
                </a:solidFill>
              </a:rPr>
              <a:t>Henrik</a:t>
            </a:r>
          </a:p>
          <a:p>
            <a:pPr marL="45720" indent="0" algn="ctr">
              <a:lnSpc>
                <a:spcPct val="100000"/>
              </a:lnSpc>
              <a:spcBef>
                <a:spcPts val="1000"/>
              </a:spcBef>
              <a:buNone/>
            </a:pPr>
            <a:r>
              <a:rPr lang="nn-NO" sz="1600">
                <a:solidFill>
                  <a:srgbClr val="000000"/>
                </a:solidFill>
              </a:rPr>
              <a:t>Ragnhild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Malene</a:t>
            </a:r>
          </a:p>
          <a:p>
            <a:pPr marL="45720" indent="0" algn="ctr">
              <a:buNone/>
            </a:pPr>
            <a:r>
              <a:rPr lang="nn-NO" sz="1600"/>
              <a:t>Laila</a:t>
            </a:r>
            <a:endParaRPr lang="nb-NO" sz="1600"/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Marie</a:t>
            </a:r>
            <a:endParaRPr lang="nn" sz="1600"/>
          </a:p>
          <a:p>
            <a:pPr marL="45720" indent="0" algn="ctr">
              <a:buNone/>
            </a:pPr>
            <a:endParaRPr lang="nn" sz="1600"/>
          </a:p>
          <a:p>
            <a:pPr marL="45720" indent="0" algn="ctr">
              <a:buNone/>
            </a:pPr>
            <a:endParaRPr lang="nb-NO" sz="1600"/>
          </a:p>
        </p:txBody>
      </p:sp>
      <p:sp>
        <p:nvSpPr>
          <p:cNvPr id="8" name="Plassholder for innhold 1"/>
          <p:cNvSpPr txBox="1">
            <a:spLocks/>
          </p:cNvSpPr>
          <p:nvPr/>
        </p:nvSpPr>
        <p:spPr>
          <a:xfrm>
            <a:off x="8312906" y="3044929"/>
            <a:ext cx="3518449" cy="38130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b-NO" sz="1600" u="sng"/>
              <a:t>Administrasjon</a:t>
            </a:r>
          </a:p>
          <a:p>
            <a:pPr marL="45720" indent="0" algn="ctr">
              <a:buFont typeface="Arial" pitchFamily="34" charset="0"/>
              <a:buNone/>
            </a:pPr>
            <a:endParaRPr lang="nb-NO" sz="1600"/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Karl Inge (rektor)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Susanne (</a:t>
            </a:r>
            <a:r>
              <a:rPr lang="nb-NO" sz="1600" err="1"/>
              <a:t>avdelingsleiar</a:t>
            </a:r>
            <a:r>
              <a:rPr lang="nb-NO" sz="1600"/>
              <a:t> + </a:t>
            </a:r>
            <a:r>
              <a:rPr lang="nb-NO" sz="1600" err="1"/>
              <a:t>spes.ped</a:t>
            </a:r>
            <a:r>
              <a:rPr lang="nb-NO" sz="1600"/>
              <a:t>-koordinator+ (</a:t>
            </a:r>
            <a:r>
              <a:rPr lang="nb-NO" sz="1600" err="1"/>
              <a:t>sosialrådgjevar</a:t>
            </a:r>
            <a:r>
              <a:rPr lang="nb-NO" sz="1600"/>
              <a:t>)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Monika (</a:t>
            </a:r>
            <a:r>
              <a:rPr lang="nb-NO" sz="1600" err="1"/>
              <a:t>saksbehandlar+skulebibliotek</a:t>
            </a:r>
            <a:r>
              <a:rPr lang="nb-NO" sz="1600"/>
              <a:t>) </a:t>
            </a:r>
          </a:p>
          <a:p>
            <a:pPr marL="45720" indent="0" algn="ctr">
              <a:buFont typeface="Arial" pitchFamily="34" charset="0"/>
              <a:buNone/>
            </a:pPr>
            <a:r>
              <a:rPr lang="nb-NO" sz="1600"/>
              <a:t>Jorunn (</a:t>
            </a:r>
            <a:r>
              <a:rPr lang="nb-NO" sz="1600" err="1"/>
              <a:t>yrkesrådgjevar</a:t>
            </a:r>
            <a:r>
              <a:rPr lang="nb-NO"/>
              <a:t>)</a:t>
            </a:r>
          </a:p>
          <a:p>
            <a:pPr marL="45720" indent="0" algn="ctr">
              <a:buFont typeface="Arial" pitchFamily="34" charset="0"/>
              <a:buNone/>
            </a:pPr>
            <a:endParaRPr lang="nb-NO"/>
          </a:p>
          <a:p>
            <a:pPr marL="45720" indent="0" algn="ctr">
              <a:buFont typeface="Arial" pitchFamily="34" charset="0"/>
              <a:buNone/>
            </a:pPr>
            <a:endParaRPr lang="nb-NO"/>
          </a:p>
        </p:txBody>
      </p:sp>
      <p:sp>
        <p:nvSpPr>
          <p:cNvPr id="9" name="Plassholder for innhold 1"/>
          <p:cNvSpPr txBox="1">
            <a:spLocks/>
          </p:cNvSpPr>
          <p:nvPr/>
        </p:nvSpPr>
        <p:spPr>
          <a:xfrm>
            <a:off x="460460" y="5081528"/>
            <a:ext cx="2923867" cy="14134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nb-NO">
                <a:solidFill>
                  <a:schemeClr val="tx1"/>
                </a:solidFill>
              </a:rPr>
              <a:t>Helsesjukepleiar: Siri Stueland </a:t>
            </a:r>
            <a:r>
              <a:rPr lang="nn">
                <a:solidFill>
                  <a:schemeClr val="tx1"/>
                </a:solidFill>
              </a:rPr>
              <a:t>(torsdag) </a:t>
            </a:r>
            <a:endParaRPr lang="nb-NO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nn-NO">
                <a:solidFill>
                  <a:schemeClr val="tx1"/>
                </a:solidFill>
              </a:rPr>
              <a:t>PPT:</a:t>
            </a:r>
            <a:r>
              <a:rPr lang="nb-NO">
                <a:solidFill>
                  <a:schemeClr val="tx1"/>
                </a:solidFill>
              </a:rPr>
              <a:t> Gry Iren </a:t>
            </a:r>
            <a:r>
              <a:rPr lang="nb-NO" err="1">
                <a:solidFill>
                  <a:schemeClr val="tx1"/>
                </a:solidFill>
              </a:rPr>
              <a:t>Hendum</a:t>
            </a:r>
            <a:endParaRPr lang="nb-NO">
              <a:solidFill>
                <a:schemeClr val="tx1"/>
              </a:solidFill>
            </a:endParaRPr>
          </a:p>
          <a:p>
            <a:pPr marL="45720" indent="0" algn="ctr">
              <a:buFont typeface="Arial" pitchFamily="34" charset="0"/>
              <a:buNone/>
            </a:pPr>
            <a:r>
              <a:rPr lang="nn-NO">
                <a:solidFill>
                  <a:schemeClr val="tx1"/>
                </a:solidFill>
              </a:rPr>
              <a:t>Skulebibliotek: Monika G. Mageland</a:t>
            </a:r>
            <a:r>
              <a:rPr lang="nb-NO">
                <a:solidFill>
                  <a:schemeClr val="tx1"/>
                </a:solidFill>
              </a:rPr>
              <a:t>, Dagny Skretting</a:t>
            </a:r>
          </a:p>
        </p:txBody>
      </p:sp>
      <p:sp>
        <p:nvSpPr>
          <p:cNvPr id="10" name="Plassholder for innhold 1"/>
          <p:cNvSpPr txBox="1">
            <a:spLocks/>
          </p:cNvSpPr>
          <p:nvPr/>
        </p:nvSpPr>
        <p:spPr>
          <a:xfrm>
            <a:off x="8688458" y="449113"/>
            <a:ext cx="2171848" cy="20766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▪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Arial" pitchFamily="34" charset="0"/>
              <a:buNone/>
            </a:pPr>
            <a:r>
              <a:rPr lang="nn-NO" u="sng"/>
              <a:t>Miljøteam</a:t>
            </a:r>
          </a:p>
          <a:p>
            <a:pPr marL="45720" indent="0" algn="ctr">
              <a:buFont typeface="Arial" pitchFamily="34" charset="0"/>
              <a:buNone/>
            </a:pPr>
            <a:r>
              <a:rPr lang="nn"/>
              <a:t>Miriam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Eli</a:t>
            </a:r>
            <a:r>
              <a:rPr lang="nn"/>
              <a:t>ne</a:t>
            </a:r>
            <a:endParaRPr lang="nn-NO"/>
          </a:p>
          <a:p>
            <a:pPr marL="45720" indent="0" algn="ctr">
              <a:buFont typeface="Arial" pitchFamily="34" charset="0"/>
              <a:buNone/>
            </a:pPr>
            <a:r>
              <a:rPr lang="nn-NO"/>
              <a:t>Marie</a:t>
            </a:r>
          </a:p>
          <a:p>
            <a:pPr marL="45720" indent="0" algn="ctr">
              <a:buNone/>
            </a:pPr>
            <a:r>
              <a:rPr lang="nn-NO" b="1"/>
              <a:t>Linda (OSR)</a:t>
            </a:r>
          </a:p>
        </p:txBody>
      </p:sp>
    </p:spTree>
    <p:extLst>
      <p:ext uri="{BB962C8B-B14F-4D97-AF65-F5344CB8AC3E}">
        <p14:creationId xmlns:p14="http://schemas.microsoft.com/office/powerpoint/2010/main" val="284469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10">
            <a:extLst>
              <a:ext uri="{FF2B5EF4-FFF2-40B4-BE49-F238E27FC236}">
                <a16:creationId xmlns:a16="http://schemas.microsoft.com/office/drawing/2014/main" id="{10BE40E3-5550-4CDD-B4FD-387C33EBF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1A6B738-E50C-4653-B343-B9D6A5EA27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8768D6-B28C-40A3-B381-39306F5816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B27C15B9-7795-4321-AB30-DF1DEF65C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578EC957-1F3F-4C00-B023-C8725C217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3D642632-BBD5-46D6-A91D-9B2BF68219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BF9D518D-AFF5-4DE2-AEE2-0EC15479A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14EF979B-B00D-460C-BD56-7EEAFB7E0F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3E40F9A1-6B82-400F-9397-26D1D36F1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2EF7DDF1-FF86-4CA4-B08B-8939557EB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6D7C1F89-72B2-4FDC-B9E2-04F52D5C50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</p:grpSp>
      <p:sp>
        <p:nvSpPr>
          <p:cNvPr id="6" name="Rektangel 5">
            <a:extLst>
              <a:ext uri="{FF2B5EF4-FFF2-40B4-BE49-F238E27FC236}">
                <a16:creationId xmlns:a16="http://schemas.microsoft.com/office/drawing/2014/main" id="{933D397F-4111-984B-9F25-28937CB85C26}"/>
              </a:ext>
            </a:extLst>
          </p:cNvPr>
          <p:cNvSpPr/>
          <p:nvPr/>
        </p:nvSpPr>
        <p:spPr>
          <a:xfrm>
            <a:off x="5536734" y="609600"/>
            <a:ext cx="37372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tabLst>
                <a:tab pos="1928495" algn="l"/>
              </a:tabLst>
            </a:pPr>
            <a:r>
              <a:rPr lang="en-US" sz="2800" b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NATTERAVNER SKAPER TRYGGHET</a:t>
            </a:r>
            <a:endParaRPr lang="en-US" sz="2800">
              <a:solidFill>
                <a:schemeClr val="accent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13F4D3B-4A6C-C549-8074-ED3DD8DAB4B0}"/>
              </a:ext>
            </a:extLst>
          </p:cNvPr>
          <p:cNvSpPr/>
          <p:nvPr/>
        </p:nvSpPr>
        <p:spPr>
          <a:xfrm>
            <a:off x="5209563" y="2160589"/>
            <a:ext cx="4699065" cy="45555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STORT BEHOV FOR NYE NATTERAVNAR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Ca 1 gong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000" b="1" err="1">
                <a:solidFill>
                  <a:schemeClr val="tx1">
                    <a:lumMod val="75000"/>
                    <a:lumOff val="25000"/>
                  </a:schemeClr>
                </a:solidFill>
              </a:rPr>
              <a:t>halvåret</a:t>
            </a: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. LAURDAGAR (ORSTAD PÅ FREDAG)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FAU TOK INITIATIV: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    GJØRE KVERNALAND TIL ET TRYGGERE STED. DEMPE RUS, VOLDS OG SKADEVERKSPROBLEMATIKK.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VIKTIGHETEN AV AT FORELDRE BIDRAR. TILSTEDEVÆRELSEN AV EDRU VOKSNE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«DÆ Æ JABNÅ SÅ DRÆGE»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VÆRE TILGJENGELIG OG OBSERVERE. TILKALLE POLITI VED BEHOV</a:t>
            </a: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ORGANISERING – LUKKET FACEBOOK GRUPPE “FRØYLAND NATTERAVNER” ELLER TLF: 90974376</a:t>
            </a:r>
          </a:p>
          <a:p>
            <a:pPr marL="114300" lvl="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ANNE LOVISE SKAILAND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r>
              <a:rPr lang="en-US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OPPMØTE/UTSTYR: EXTRA KVERNALAND KL. 20.00</a:t>
            </a: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 indent="-2286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 b="1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  <a:tabLst>
                <a:tab pos="1928495" algn="l"/>
              </a:tabLst>
            </a:pPr>
            <a:endParaRPr lang="en-US" sz="60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5" name="Bilde 4" descr="Et bilde som inneholder person&#10;&#10;Automatisk generert beskrivelse">
            <a:extLst>
              <a:ext uri="{FF2B5EF4-FFF2-40B4-BE49-F238E27FC236}">
                <a16:creationId xmlns:a16="http://schemas.microsoft.com/office/drawing/2014/main" id="{AB5DD211-10CB-464F-89BC-80AAE33CD0A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0" r="10327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54" name="Isosceles Triangle 22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24968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ivinds favorittbilde.jpeg">
            <a:extLst>
              <a:ext uri="{FF2B5EF4-FFF2-40B4-BE49-F238E27FC236}">
                <a16:creationId xmlns:a16="http://schemas.microsoft.com/office/drawing/2014/main" id="{0A656DF7-F0FB-88BC-6037-9358F65A5D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091" t="17227" b="1459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306780" y="978409"/>
            <a:ext cx="4496529" cy="3678268"/>
          </a:xfrm>
        </p:spPr>
        <p:txBody>
          <a:bodyPr anchor="t">
            <a:normAutofit/>
          </a:bodyPr>
          <a:lstStyle/>
          <a:p>
            <a:r>
              <a:rPr lang="en-US" sz="4400" err="1"/>
              <a:t>Ungdomsteamet</a:t>
            </a:r>
            <a:r>
              <a:rPr lang="en-US" sz="4400"/>
              <a:t> </a:t>
            </a:r>
            <a:r>
              <a:rPr lang="nb-NO" sz="4400"/>
              <a:t>i Time kommune</a:t>
            </a:r>
            <a:endParaRPr lang="en-US" sz="440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303288" y="2635644"/>
            <a:ext cx="4496833" cy="468663"/>
          </a:xfrm>
        </p:spPr>
        <p:txBody>
          <a:bodyPr anchor="b">
            <a:normAutofit/>
          </a:bodyPr>
          <a:lstStyle/>
          <a:p>
            <a:r>
              <a:rPr lang="en-US"/>
              <a:t>Elise, Monica &amp; Eivind</a:t>
            </a:r>
          </a:p>
        </p:txBody>
      </p:sp>
      <p:pic>
        <p:nvPicPr>
          <p:cNvPr id="8" name="Bilde 7" descr="Fil:Time komm.svg – Wikipedia">
            <a:extLst>
              <a:ext uri="{FF2B5EF4-FFF2-40B4-BE49-F238E27FC236}">
                <a16:creationId xmlns:a16="http://schemas.microsoft.com/office/drawing/2014/main" id="{455D0A76-AB79-4B21-82AC-7A7826E859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637" y="3329981"/>
            <a:ext cx="807532" cy="100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3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B5E77863-0F88-E64D-8714-CA5877AA248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1400" y="228600"/>
            <a:ext cx="6781800" cy="1752600"/>
          </a:xfrm>
        </p:spPr>
        <p:txBody>
          <a:bodyPr/>
          <a:lstStyle/>
          <a:p>
            <a:pPr algn="ctr" eaLnBrk="1" hangingPunct="1"/>
            <a:r>
              <a:rPr lang="nn-NO" altLang="nb-NO" sz="6600"/>
              <a:t>Familiesenteret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B751136-8258-3F49-A65F-C5FA77888E2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1676400"/>
            <a:ext cx="6400800" cy="3200400"/>
          </a:xfrm>
        </p:spPr>
        <p:txBody>
          <a:bodyPr/>
          <a:lstStyle/>
          <a:p>
            <a:pPr eaLnBrk="1" hangingPunct="1"/>
            <a:r>
              <a:rPr lang="nn-NO" altLang="nb-NO" sz="2800"/>
              <a:t>Eit ressurssenter for familiar </a:t>
            </a:r>
            <a:endParaRPr lang="nn-NO" altLang="nb-NO" sz="2800">
              <a:cs typeface="Arial"/>
            </a:endParaRPr>
          </a:p>
          <a:p>
            <a:pPr eaLnBrk="1" hangingPunct="1"/>
            <a:r>
              <a:rPr lang="nn-NO" altLang="nb-NO" sz="2800"/>
              <a:t>i Time kommune</a:t>
            </a:r>
            <a:endParaRPr lang="nn-NO" altLang="nb-NO" sz="2800">
              <a:cs typeface="Arial"/>
            </a:endParaRPr>
          </a:p>
        </p:txBody>
      </p:sp>
      <p:pic>
        <p:nvPicPr>
          <p:cNvPr id="3076" name="Picture 8" descr="image014">
            <a:extLst>
              <a:ext uri="{FF2B5EF4-FFF2-40B4-BE49-F238E27FC236}">
                <a16:creationId xmlns:a16="http://schemas.microsoft.com/office/drawing/2014/main" id="{447DBA7D-D82A-FF42-8E18-E8C98F0A6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876800"/>
            <a:ext cx="21336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Bilde 2">
            <a:extLst>
              <a:ext uri="{FF2B5EF4-FFF2-40B4-BE49-F238E27FC236}">
                <a16:creationId xmlns:a16="http://schemas.microsoft.com/office/drawing/2014/main" id="{4463EC5B-C108-7545-ACE6-5B658F84FE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1" y="2743200"/>
            <a:ext cx="4295775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1CD8A9C-1D56-AE4F-B97E-CD107B7742EF}"/>
              </a:ext>
            </a:extLst>
          </p:cNvPr>
          <p:cNvSpPr txBox="1"/>
          <p:nvPr/>
        </p:nvSpPr>
        <p:spPr>
          <a:xfrm>
            <a:off x="7969250" y="3430589"/>
            <a:ext cx="1905000" cy="923925"/>
          </a:xfrm>
          <a:prstGeom prst="rect">
            <a:avLst/>
          </a:prstGeom>
          <a:noFill/>
        </p:spPr>
        <p:txBody>
          <a:bodyPr lIns="91440" tIns="45720" rIns="91440" bIns="45720" anchor="t">
            <a:spAutoFit/>
          </a:bodyPr>
          <a:lstStyle/>
          <a:p>
            <a:pPr>
              <a:defRPr/>
            </a:pPr>
            <a:r>
              <a:rPr lang="nn-NO" b="1">
                <a:cs typeface="Arial"/>
              </a:rPr>
              <a:t>Me held til i 2.etg på Bryne helsestasjon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E8F690A7-BFEB-ED42-9232-63844D50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nb-NO">
                <a:solidFill>
                  <a:schemeClr val="tx1">
                    <a:lumMod val="85000"/>
                    <a:lumOff val="15000"/>
                  </a:schemeClr>
                </a:solidFill>
              </a:rPr>
              <a:t>Lærarane på trinnet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0087B9-28EB-744D-BDDB-2219B84BB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b="1">
                <a:solidFill>
                  <a:schemeClr val="bg1"/>
                </a:solidFill>
              </a:rPr>
              <a:t>Kontaktlærarar 8A: </a:t>
            </a:r>
          </a:p>
          <a:p>
            <a:r>
              <a:rPr lang="nn">
                <a:solidFill>
                  <a:srgbClr val="FFFFFF"/>
                </a:solidFill>
              </a:rPr>
              <a:t>Monica Reinfjell </a:t>
            </a:r>
          </a:p>
          <a:p>
            <a:r>
              <a:rPr lang="nn">
                <a:solidFill>
                  <a:srgbClr val="FFFFFF"/>
                </a:solidFill>
              </a:rPr>
              <a:t>Kristian Vestergaard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 b="1">
                <a:solidFill>
                  <a:schemeClr val="bg1"/>
                </a:solidFill>
              </a:rPr>
              <a:t>Kontaktlærarar 8B: </a:t>
            </a:r>
          </a:p>
          <a:p>
            <a:r>
              <a:rPr lang="nb-NO">
                <a:solidFill>
                  <a:srgbClr val="FFFFFF"/>
                </a:solidFill>
              </a:rPr>
              <a:t>Ole Alexander Mæland Berg</a:t>
            </a:r>
          </a:p>
          <a:p>
            <a:r>
              <a:rPr lang="nb-NO">
                <a:solidFill>
                  <a:srgbClr val="FFFFFF"/>
                </a:solidFill>
              </a:rPr>
              <a:t>Sven Hadland 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>
                <a:solidFill>
                  <a:srgbClr val="FFFFFF"/>
                </a:solidFill>
              </a:rPr>
              <a:t>Faglærarar</a:t>
            </a:r>
          </a:p>
          <a:p>
            <a:endParaRPr lang="nb-NO">
              <a:solidFill>
                <a:srgbClr val="FFFFFF"/>
              </a:solidFill>
            </a:endParaRPr>
          </a:p>
          <a:p>
            <a:r>
              <a:rPr lang="nb-NO" b="1">
                <a:solidFill>
                  <a:schemeClr val="bg1"/>
                </a:solidFill>
              </a:rPr>
              <a:t>Miljøtrettleiarar:</a:t>
            </a:r>
            <a:r>
              <a:rPr lang="nb-NO">
                <a:solidFill>
                  <a:srgbClr val="FFFFFF"/>
                </a:solidFill>
              </a:rPr>
              <a:t> </a:t>
            </a:r>
          </a:p>
          <a:p>
            <a:r>
              <a:rPr lang="nn">
                <a:solidFill>
                  <a:srgbClr val="FFFFFF"/>
                </a:solidFill>
              </a:rPr>
              <a:t>Miriam Orstad</a:t>
            </a:r>
            <a:endParaRPr lang="nb-NO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27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0C2A8CEB-6C37-426B-81F9-CC8BDBBB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Lurt av læreboken? - Sarepta">
            <a:extLst>
              <a:ext uri="{FF2B5EF4-FFF2-40B4-BE49-F238E27FC236}">
                <a16:creationId xmlns:a16="http://schemas.microsoft.com/office/drawing/2014/main" id="{8478A17A-A7CF-B167-3271-529613C3DE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8" r="-1" b="-1"/>
          <a:stretch/>
        </p:blipFill>
        <p:spPr bwMode="auto">
          <a:xfrm>
            <a:off x="3795" y="14121"/>
            <a:ext cx="749731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Freeform: Shape 1036">
            <a:extLst>
              <a:ext uri="{FF2B5EF4-FFF2-40B4-BE49-F238E27FC236}">
                <a16:creationId xmlns:a16="http://schemas.microsoft.com/office/drawing/2014/main" id="{F3A2F260-D080-447B-9A2D-11973C05D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1250779"/>
            <a:ext cx="6067887" cy="4515399"/>
          </a:xfrm>
          <a:custGeom>
            <a:avLst/>
            <a:gdLst>
              <a:gd name="connsiteX0" fmla="*/ 0 w 6067887"/>
              <a:gd name="connsiteY0" fmla="*/ 0 h 4515399"/>
              <a:gd name="connsiteX1" fmla="*/ 6067887 w 6067887"/>
              <a:gd name="connsiteY1" fmla="*/ 0 h 4515399"/>
              <a:gd name="connsiteX2" fmla="*/ 4705907 w 6067887"/>
              <a:gd name="connsiteY2" fmla="*/ 4515399 h 4515399"/>
              <a:gd name="connsiteX3" fmla="*/ 0 w 6067887"/>
              <a:gd name="connsiteY3" fmla="*/ 4515399 h 451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67887" h="4515399">
                <a:moveTo>
                  <a:pt x="0" y="0"/>
                </a:moveTo>
                <a:lnTo>
                  <a:pt x="6067887" y="0"/>
                </a:lnTo>
                <a:lnTo>
                  <a:pt x="4705907" y="4515399"/>
                </a:lnTo>
                <a:lnTo>
                  <a:pt x="0" y="451539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C16F14F-4B29-544F-1D8A-E6EA13BDE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206" y="1250780"/>
            <a:ext cx="4817660" cy="668024"/>
          </a:xfrm>
        </p:spPr>
        <p:txBody>
          <a:bodyPr>
            <a:normAutofit/>
          </a:bodyPr>
          <a:lstStyle/>
          <a:p>
            <a:r>
              <a:rPr lang="nb-NO" sz="3200"/>
              <a:t>Praktisk info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BE07D1-3FC0-51E8-F188-8314A99E6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897" y="1714505"/>
            <a:ext cx="4257667" cy="406430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r>
              <a:rPr lang="nb-NO"/>
              <a:t>Oppstarten</a:t>
            </a:r>
          </a:p>
          <a:p>
            <a:r>
              <a:rPr lang="nb-NO"/>
              <a:t>Lærebøker/</a:t>
            </a:r>
            <a:r>
              <a:rPr lang="nb-NO" err="1"/>
              <a:t>læringsressursar</a:t>
            </a:r>
            <a:endParaRPr lang="nb-NO"/>
          </a:p>
          <a:p>
            <a:r>
              <a:rPr lang="nb-NO"/>
              <a:t>Kantine</a:t>
            </a:r>
          </a:p>
          <a:p>
            <a:r>
              <a:rPr lang="nb-NO"/>
              <a:t>Leksehjelp </a:t>
            </a:r>
          </a:p>
          <a:p>
            <a:r>
              <a:rPr lang="nb-NO" err="1"/>
              <a:t>Mobilhotell</a:t>
            </a:r>
            <a:r>
              <a:rPr lang="nb-NO"/>
              <a:t> </a:t>
            </a:r>
          </a:p>
          <a:p>
            <a:r>
              <a:rPr lang="nb-NO" err="1"/>
              <a:t>Visma</a:t>
            </a:r>
            <a:r>
              <a:rPr lang="nb-NO"/>
              <a:t> – flyt skole/min skole</a:t>
            </a:r>
          </a:p>
          <a:p>
            <a:r>
              <a:rPr lang="nb-NO"/>
              <a:t>Vurderingar</a:t>
            </a:r>
          </a:p>
          <a:p>
            <a:r>
              <a:rPr lang="nb-NO" err="1"/>
              <a:t>Utviklingssamtalar</a:t>
            </a:r>
            <a:endParaRPr lang="nb-NO"/>
          </a:p>
          <a:p>
            <a:r>
              <a:rPr lang="nb-NO" err="1"/>
              <a:t>Vekeplan</a:t>
            </a:r>
            <a:endParaRPr lang="nb-NO"/>
          </a:p>
          <a:p>
            <a:r>
              <a:rPr lang="nb-NO"/>
              <a:t>Min familie</a:t>
            </a:r>
          </a:p>
          <a:p>
            <a:r>
              <a:rPr lang="nb-NO"/>
              <a:t>Klassekontakter</a:t>
            </a:r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CE9F270-0CA5-35E8-3528-3BDFE18664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4" r="43400"/>
          <a:stretch/>
        </p:blipFill>
        <p:spPr bwMode="auto">
          <a:xfrm>
            <a:off x="7497333" y="10"/>
            <a:ext cx="4694666" cy="342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gen alternativ tekstbeskrivelse for dette bildet">
            <a:extLst>
              <a:ext uri="{FF2B5EF4-FFF2-40B4-BE49-F238E27FC236}">
                <a16:creationId xmlns:a16="http://schemas.microsoft.com/office/drawing/2014/main" id="{194BE06D-648C-7265-5852-C41B796AAF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r="-2" b="13455"/>
          <a:stretch/>
        </p:blipFill>
        <p:spPr bwMode="auto">
          <a:xfrm>
            <a:off x="7497333" y="3429000"/>
            <a:ext cx="469087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7356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Fasett">
  <a:themeElements>
    <a:clrScheme name="Faset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B80E2EF380C549AEC4AAD213076A1C" ma:contentTypeVersion="28" ma:contentTypeDescription="Opprett et nytt dokument." ma:contentTypeScope="" ma:versionID="7063ec9965f6a0433703b36f4516e305">
  <xsd:schema xmlns:xsd="http://www.w3.org/2001/XMLSchema" xmlns:xs="http://www.w3.org/2001/XMLSchema" xmlns:p="http://schemas.microsoft.com/office/2006/metadata/properties" xmlns:ns2="ed4cfa3e-4156-4832-848e-daf15efe0ba8" targetNamespace="http://schemas.microsoft.com/office/2006/metadata/properties" ma:root="true" ma:fieldsID="d6ec9b7a5a343f6db43b6cb187d2b20b" ns2:_="">
    <xsd:import namespace="ed4cfa3e-4156-4832-848e-daf15efe0b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otebookType" minOccurs="0"/>
                <xsd:element ref="ns2:FolderType" minOccurs="0"/>
                <xsd:element ref="ns2:CultureName" minOccurs="0"/>
                <xsd:element ref="ns2:AppVersion" minOccurs="0"/>
                <xsd:element ref="ns2:TeamsChannelId" minOccurs="0"/>
                <xsd:element ref="ns2:Owner" minOccurs="0"/>
                <xsd:element ref="ns2:Math_Settings" minOccurs="0"/>
                <xsd:element ref="ns2:DefaultSectionNames" minOccurs="0"/>
                <xsd:element ref="ns2:Templates" minOccurs="0"/>
                <xsd:element ref="ns2:Teachers" minOccurs="0"/>
                <xsd:element ref="ns2:Students" minOccurs="0"/>
                <xsd:element ref="ns2:Student_Groups" minOccurs="0"/>
                <xsd:element ref="ns2:Distribution_Groups" minOccurs="0"/>
                <xsd:element ref="ns2:LMS_Mappings" minOccurs="0"/>
                <xsd:element ref="ns2:Invited_Teachers" minOccurs="0"/>
                <xsd:element ref="ns2:Invited_Students" minOccurs="0"/>
                <xsd:element ref="ns2:Self_Registration_Enabled" minOccurs="0"/>
                <xsd:element ref="ns2:Has_Teacher_Only_SectionGroup" minOccurs="0"/>
                <xsd:element ref="ns2:Is_Collaboration_Space_Locked" minOccurs="0"/>
                <xsd:element ref="ns2:IsNotebookLocked" minOccurs="0"/>
                <xsd:element ref="ns2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4cfa3e-4156-4832-848e-daf15efe0b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NotebookType" ma:index="15" nillable="true" ma:displayName="Notebook Type" ma:internalName="NotebookType">
      <xsd:simpleType>
        <xsd:restriction base="dms:Text"/>
      </xsd:simpleType>
    </xsd:element>
    <xsd:element name="FolderType" ma:index="16" nillable="true" ma:displayName="Folder Type" ma:internalName="FolderType">
      <xsd:simpleType>
        <xsd:restriction base="dms:Text"/>
      </xsd:simpleType>
    </xsd:element>
    <xsd:element name="CultureName" ma:index="17" nillable="true" ma:displayName="Culture Name" ma:internalName="CultureName">
      <xsd:simpleType>
        <xsd:restriction base="dms:Text"/>
      </xsd:simpleType>
    </xsd:element>
    <xsd:element name="AppVersion" ma:index="18" nillable="true" ma:displayName="App Version" ma:internalName="AppVersion">
      <xsd:simpleType>
        <xsd:restriction base="dms:Text"/>
      </xsd:simpleType>
    </xsd:element>
    <xsd:element name="TeamsChannelId" ma:index="19" nillable="true" ma:displayName="Teams Channel Id" ma:internalName="TeamsChannelId">
      <xsd:simpleType>
        <xsd:restriction base="dms:Text"/>
      </xsd:simpleType>
    </xsd:element>
    <xsd:element name="Owner" ma:index="2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1" nillable="true" ma:displayName="Math Settings" ma:internalName="Math_Settings">
      <xsd:simpleType>
        <xsd:restriction base="dms:Text"/>
      </xsd:simple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2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28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2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3" nillable="true" ma:displayName="Is Collaboration Space Locked" ma:internalName="Is_Collaboration_Space_Locked">
      <xsd:simpleType>
        <xsd:restriction base="dms:Boolean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Teams_Channel_Section_Location" ma:index="35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s_Collaboration_Space_Locked xmlns="ed4cfa3e-4156-4832-848e-daf15efe0ba8" xsi:nil="true"/>
    <Invited_Teachers xmlns="ed4cfa3e-4156-4832-848e-daf15efe0ba8" xsi:nil="true"/>
    <Owner xmlns="ed4cfa3e-4156-4832-848e-daf15efe0ba8">
      <UserInfo>
        <DisplayName/>
        <AccountId xsi:nil="true"/>
        <AccountType/>
      </UserInfo>
    </Owner>
    <Student_Groups xmlns="ed4cfa3e-4156-4832-848e-daf15efe0ba8">
      <UserInfo>
        <DisplayName/>
        <AccountId xsi:nil="true"/>
        <AccountType/>
      </UserInfo>
    </Student_Groups>
    <Distribution_Groups xmlns="ed4cfa3e-4156-4832-848e-daf15efe0ba8" xsi:nil="true"/>
    <Has_Teacher_Only_SectionGroup xmlns="ed4cfa3e-4156-4832-848e-daf15efe0ba8" xsi:nil="true"/>
    <TeamsChannelId xmlns="ed4cfa3e-4156-4832-848e-daf15efe0ba8" xsi:nil="true"/>
    <Invited_Students xmlns="ed4cfa3e-4156-4832-848e-daf15efe0ba8" xsi:nil="true"/>
    <CultureName xmlns="ed4cfa3e-4156-4832-848e-daf15efe0ba8" xsi:nil="true"/>
    <Self_Registration_Enabled xmlns="ed4cfa3e-4156-4832-848e-daf15efe0ba8" xsi:nil="true"/>
    <LMS_Mappings xmlns="ed4cfa3e-4156-4832-848e-daf15efe0ba8" xsi:nil="true"/>
    <IsNotebookLocked xmlns="ed4cfa3e-4156-4832-848e-daf15efe0ba8" xsi:nil="true"/>
    <Teachers xmlns="ed4cfa3e-4156-4832-848e-daf15efe0ba8">
      <UserInfo>
        <DisplayName/>
        <AccountId xsi:nil="true"/>
        <AccountType/>
      </UserInfo>
    </Teachers>
    <Math_Settings xmlns="ed4cfa3e-4156-4832-848e-daf15efe0ba8" xsi:nil="true"/>
    <DefaultSectionNames xmlns="ed4cfa3e-4156-4832-848e-daf15efe0ba8" xsi:nil="true"/>
    <Teams_Channel_Section_Location xmlns="ed4cfa3e-4156-4832-848e-daf15efe0ba8" xsi:nil="true"/>
    <AppVersion xmlns="ed4cfa3e-4156-4832-848e-daf15efe0ba8" xsi:nil="true"/>
    <NotebookType xmlns="ed4cfa3e-4156-4832-848e-daf15efe0ba8" xsi:nil="true"/>
    <FolderType xmlns="ed4cfa3e-4156-4832-848e-daf15efe0ba8" xsi:nil="true"/>
    <Students xmlns="ed4cfa3e-4156-4832-848e-daf15efe0ba8">
      <UserInfo>
        <DisplayName/>
        <AccountId xsi:nil="true"/>
        <AccountType/>
      </UserInfo>
    </Students>
    <Templates xmlns="ed4cfa3e-4156-4832-848e-daf15efe0ba8" xsi:nil="true"/>
  </documentManagement>
</p:properties>
</file>

<file path=customXml/itemProps1.xml><?xml version="1.0" encoding="utf-8"?>
<ds:datastoreItem xmlns:ds="http://schemas.openxmlformats.org/officeDocument/2006/customXml" ds:itemID="{760F0943-5F5B-4CEA-AA79-27796BC1F0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A319826-1491-4CD7-9CBA-8E8D8B8799F5}">
  <ds:schemaRefs>
    <ds:schemaRef ds:uri="ed4cfa3e-4156-4832-848e-daf15efe0ba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24B39C2-8046-46E6-8660-BAD3C528F253}">
  <ds:schemaRefs>
    <ds:schemaRef ds:uri="ed4cfa3e-4156-4832-848e-daf15efe0ba8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Application>Microsoft Office PowerPoint</Application>
  <PresentationFormat>Widescreen</PresentationFormat>
  <Slides>13</Slides>
  <Notes>3</Notes>
  <HiddenSlides>1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Fasett</vt:lpstr>
      <vt:lpstr>Velkommen til foreldremøte</vt:lpstr>
      <vt:lpstr>Felles agenda</vt:lpstr>
      <vt:lpstr>Kapittel 12 – trygt og godt skulemiljø</vt:lpstr>
      <vt:lpstr>PowerPoint-presentasjon</vt:lpstr>
      <vt:lpstr>PowerPoint-presentasjon</vt:lpstr>
      <vt:lpstr>Ungdomsteamet i Time kommune</vt:lpstr>
      <vt:lpstr>Familiesenteret</vt:lpstr>
      <vt:lpstr>Lærarane på trinnet</vt:lpstr>
      <vt:lpstr>Praktisk info</vt:lpstr>
      <vt:lpstr>Kva kan de forventa av oss</vt:lpstr>
      <vt:lpstr>Kva me forventar av heimen</vt:lpstr>
      <vt:lpstr>Kva me forventar av elevar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foreldremøte</dc:title>
  <dc:creator>Siw Svensen</dc:creator>
  <cp:revision>4</cp:revision>
  <dcterms:created xsi:type="dcterms:W3CDTF">2021-09-16T17:17:16Z</dcterms:created>
  <dcterms:modified xsi:type="dcterms:W3CDTF">2025-09-17T10:49:19Z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0x0101004DB80E2EF380C549AEC4AAD213076A1C</vt:lpwstr>
  </property>
  <property fmtid="{D5CDD505-2E9C-101B-9397-08002B2CF9AE}" pid="4" name="MSIP_Label_f505dd38-82b4-4427-b8a7-50e105392c97_Enabled">
    <vt:lpwstr>true</vt:lpwstr>
  </property>
  <property fmtid="{D5CDD505-2E9C-101B-9397-08002B2CF9AE}" pid="5" name="MSIP_Label_f505dd38-82b4-4427-b8a7-50e105392c97_SetDate">
    <vt:lpwstr>2024-04-10T13:10:09Z</vt:lpwstr>
  </property>
  <property fmtid="{D5CDD505-2E9C-101B-9397-08002B2CF9AE}" pid="6" name="MSIP_Label_f505dd38-82b4-4427-b8a7-50e105392c97_Method">
    <vt:lpwstr>Standard</vt:lpwstr>
  </property>
  <property fmtid="{D5CDD505-2E9C-101B-9397-08002B2CF9AE}" pid="7" name="MSIP_Label_f505dd38-82b4-4427-b8a7-50e105392c97_Name">
    <vt:lpwstr>defa4170-0d19-0005-0004-bc88714345d2</vt:lpwstr>
  </property>
  <property fmtid="{D5CDD505-2E9C-101B-9397-08002B2CF9AE}" pid="8" name="MSIP_Label_f505dd38-82b4-4427-b8a7-50e105392c97_SiteId">
    <vt:lpwstr>589e8be1-a5be-458a-ad32-8c0090608360</vt:lpwstr>
  </property>
  <property fmtid="{D5CDD505-2E9C-101B-9397-08002B2CF9AE}" pid="9" name="MSIP_Label_f505dd38-82b4-4427-b8a7-50e105392c97_ActionId">
    <vt:lpwstr>40a5b351-0e0c-4b41-bfba-b5ac7397722f</vt:lpwstr>
  </property>
  <property fmtid="{D5CDD505-2E9C-101B-9397-08002B2CF9AE}" pid="10" name="MSIP_Label_f505dd38-82b4-4427-b8a7-50e105392c97_ContentBits">
    <vt:lpwstr>0</vt:lpwstr>
  </property>
  <property fmtid="{D5CDD505-2E9C-101B-9397-08002B2CF9AE}" pid="11" name="Order">
    <vt:r8>86900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